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7" r:id="rId3"/>
    <p:sldId id="25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55" d="100"/>
          <a:sy n="55" d="100"/>
        </p:scale>
        <p:origin x="-1278" y="-2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905001"/>
            <a:ext cx="10058400" cy="2593975"/>
          </a:xfrm>
        </p:spPr>
        <p:txBody>
          <a:bodyPr anchor="b"/>
          <a:lstStyle>
            <a:lvl1pPr>
              <a:defRPr sz="6600">
                <a:ln>
                  <a:noFill/>
                </a:ln>
                <a:solidFill>
                  <a:schemeClr val="tx2"/>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914400" y="4572000"/>
            <a:ext cx="861568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86A17525-B554-48F1-A1C1-4DAF4A50BEF9}" type="datetimeFigureOut">
              <a:rPr lang="ru-RU" smtClean="0"/>
              <a:t>03.11.2020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484B191-F300-40AE-8DB9-EF6BFDD42BD0}" type="slidenum">
              <a:rPr lang="ru-RU" smtClean="0"/>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86A17525-B554-48F1-A1C1-4DAF4A50BEF9}" type="datetimeFigureOut">
              <a:rPr lang="ru-RU" smtClean="0"/>
              <a:t>03.11.2020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484B191-F300-40AE-8DB9-EF6BFDD42BD0}" type="slidenum">
              <a:rPr lang="ru-RU" smtClean="0"/>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963085" y="5486400"/>
            <a:ext cx="10212916" cy="1168400"/>
          </a:xfrm>
        </p:spPr>
        <p:txBody>
          <a:bodyPr anchor="t"/>
          <a:lstStyle>
            <a:lvl1pPr algn="l">
              <a:defRPr sz="36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963085" y="3852863"/>
            <a:ext cx="8180916"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6A17525-B554-48F1-A1C1-4DAF4A50BEF9}" type="datetimeFigureOut">
              <a:rPr lang="ru-RU" smtClean="0"/>
              <a:t>03.11.2020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484B191-F300-40AE-8DB9-EF6BFDD42BD0}" type="slidenum">
              <a:rPr lang="ru-RU" smtClean="0"/>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609600" y="1536192"/>
            <a:ext cx="48768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892800" y="1536192"/>
            <a:ext cx="48768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86A17525-B554-48F1-A1C1-4DAF4A50BEF9}" type="datetimeFigureOut">
              <a:rPr lang="ru-RU" smtClean="0"/>
              <a:t>03.11.2020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F484B191-F300-40AE-8DB9-EF6BFDD42BD0}" type="slidenum">
              <a:rPr lang="ru-RU" smtClean="0"/>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09600" y="1535113"/>
            <a:ext cx="48768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09600" y="2174875"/>
            <a:ext cx="48768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892800" y="1535113"/>
            <a:ext cx="48768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892800" y="2174875"/>
            <a:ext cx="48768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86A17525-B554-48F1-A1C1-4DAF4A50BEF9}" type="datetimeFigureOut">
              <a:rPr lang="ru-RU" smtClean="0"/>
              <a:t>03.11.2020</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F484B191-F300-40AE-8DB9-EF6BFDD42BD0}" type="slidenum">
              <a:rPr lang="ru-RU" smtClean="0"/>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86A17525-B554-48F1-A1C1-4DAF4A50BEF9}" type="datetimeFigureOut">
              <a:rPr lang="ru-RU" smtClean="0"/>
              <a:t>03.11.2020</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F484B191-F300-40AE-8DB9-EF6BFDD42BD0}" type="slidenum">
              <a:rPr lang="ru-RU" smtClean="0"/>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A17525-B554-48F1-A1C1-4DAF4A50BEF9}" type="datetimeFigureOut">
              <a:rPr lang="ru-RU" smtClean="0"/>
              <a:t>03.11.2020</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F484B191-F300-40AE-8DB9-EF6BFDD42BD0}" type="slidenum">
              <a:rPr lang="ru-RU" smtClean="0"/>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06401" y="5495544"/>
            <a:ext cx="10363200" cy="594360"/>
          </a:xfrm>
        </p:spPr>
        <p:txBody>
          <a:bodyPr anchor="b"/>
          <a:lstStyle>
            <a:lvl1pPr algn="ctr">
              <a:defRPr sz="2200" b="1"/>
            </a:lvl1pPr>
          </a:lstStyle>
          <a:p>
            <a:r>
              <a:rPr lang="ru-RU" smtClean="0"/>
              <a:t>Образец заголовка</a:t>
            </a:r>
            <a:endParaRPr lang="en-US" dirty="0"/>
          </a:p>
        </p:txBody>
      </p:sp>
      <p:sp>
        <p:nvSpPr>
          <p:cNvPr id="4" name="Text Placeholder 3"/>
          <p:cNvSpPr>
            <a:spLocks noGrp="1"/>
          </p:cNvSpPr>
          <p:nvPr>
            <p:ph type="body" sz="half" idx="2"/>
          </p:nvPr>
        </p:nvSpPr>
        <p:spPr>
          <a:xfrm>
            <a:off x="406400" y="6096000"/>
            <a:ext cx="103632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6A17525-B554-48F1-A1C1-4DAF4A50BEF9}" type="datetimeFigureOut">
              <a:rPr lang="ru-RU" smtClean="0"/>
              <a:t>03.11.2020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F484B191-F300-40AE-8DB9-EF6BFDD42BD0}" type="slidenum">
              <a:rPr lang="ru-RU" smtClean="0"/>
              <a:t>‹#›</a:t>
            </a:fld>
            <a:endParaRPr lang="ru-RU" dirty="0"/>
          </a:p>
        </p:txBody>
      </p:sp>
      <p:sp>
        <p:nvSpPr>
          <p:cNvPr id="9" name="Content Placeholder 8"/>
          <p:cNvSpPr>
            <a:spLocks noGrp="1"/>
          </p:cNvSpPr>
          <p:nvPr>
            <p:ph sz="quarter" idx="13"/>
          </p:nvPr>
        </p:nvSpPr>
        <p:spPr>
          <a:xfrm>
            <a:off x="406400" y="381000"/>
            <a:ext cx="10363200" cy="494284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02336" y="5495278"/>
            <a:ext cx="10363200" cy="594626"/>
          </a:xfrm>
        </p:spPr>
        <p:txBody>
          <a:bodyPr anchor="b"/>
          <a:lstStyle>
            <a:lvl1pPr algn="ctr">
              <a:defRPr sz="2200" b="1">
                <a:ln>
                  <a:noFill/>
                </a:ln>
                <a:solidFill>
                  <a:schemeClr val="tx2"/>
                </a:solidFill>
              </a:defRPr>
            </a:lvl1pPr>
          </a:lstStyle>
          <a:p>
            <a:r>
              <a:rPr lang="ru-RU" smtClean="0"/>
              <a:t>Образец заголовка</a:t>
            </a:r>
            <a:endParaRPr lang="en-US" dirty="0"/>
          </a:p>
        </p:txBody>
      </p:sp>
      <p:sp>
        <p:nvSpPr>
          <p:cNvPr id="3" name="Picture Placeholder 2"/>
          <p:cNvSpPr>
            <a:spLocks noGrp="1"/>
          </p:cNvSpPr>
          <p:nvPr>
            <p:ph type="pic" idx="1"/>
          </p:nvPr>
        </p:nvSpPr>
        <p:spPr>
          <a:xfrm>
            <a:off x="0" y="0"/>
            <a:ext cx="112776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402336" y="6096000"/>
            <a:ext cx="103632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8" name="Date Placeholder 7"/>
          <p:cNvSpPr>
            <a:spLocks noGrp="1"/>
          </p:cNvSpPr>
          <p:nvPr>
            <p:ph type="dt" sz="half" idx="10"/>
          </p:nvPr>
        </p:nvSpPr>
        <p:spPr/>
        <p:txBody>
          <a:bodyPr/>
          <a:lstStyle/>
          <a:p>
            <a:fld id="{86A17525-B554-48F1-A1C1-4DAF4A50BEF9}" type="datetimeFigureOut">
              <a:rPr lang="ru-RU" smtClean="0"/>
              <a:t>03.11.2020</a:t>
            </a:fld>
            <a:endParaRPr lang="ru-RU" dirty="0"/>
          </a:p>
        </p:txBody>
      </p:sp>
      <p:sp>
        <p:nvSpPr>
          <p:cNvPr id="9" name="Slide Number Placeholder 8"/>
          <p:cNvSpPr>
            <a:spLocks noGrp="1"/>
          </p:cNvSpPr>
          <p:nvPr>
            <p:ph type="sldNum" sz="quarter" idx="11"/>
          </p:nvPr>
        </p:nvSpPr>
        <p:spPr/>
        <p:txBody>
          <a:bodyPr/>
          <a:lstStyle/>
          <a:p>
            <a:fld id="{F484B191-F300-40AE-8DB9-EF6BFDD42BD0}" type="slidenum">
              <a:rPr lang="ru-RU" smtClean="0"/>
              <a:t>‹#›</a:t>
            </a:fld>
            <a:endParaRPr lang="ru-RU" dirty="0"/>
          </a:p>
        </p:txBody>
      </p:sp>
      <p:sp>
        <p:nvSpPr>
          <p:cNvPr id="10" name="Footer Placeholder 9"/>
          <p:cNvSpPr>
            <a:spLocks noGrp="1"/>
          </p:cNvSpPr>
          <p:nvPr>
            <p:ph type="ftr" sz="quarter" idx="12"/>
          </p:nvPr>
        </p:nvSpPr>
        <p:spPr/>
        <p:txBody>
          <a:bodyPr/>
          <a:lstStyle/>
          <a:p>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86A17525-B554-48F1-A1C1-4DAF4A50BEF9}" type="datetimeFigureOut">
              <a:rPr lang="ru-RU" smtClean="0"/>
              <a:t>03.11.2020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484B191-F300-40AE-8DB9-EF6BFDD42BD0}" type="slidenum">
              <a:rPr lang="ru-RU" smtClean="0"/>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336800" cy="58515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86A17525-B554-48F1-A1C1-4DAF4A50BEF9}" type="datetimeFigureOut">
              <a:rPr lang="ru-RU" smtClean="0"/>
              <a:t>03.11.2020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484B191-F300-40AE-8DB9-EF6BFDD42BD0}" type="slidenum">
              <a:rPr lang="ru-RU" smtClean="0"/>
              <a:t>‹#›</a:t>
            </a:fld>
            <a:endParaRPr lang="ru-RU"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ight Triangle 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1089484" y="1730403"/>
            <a:ext cx="7531497" cy="1204306"/>
          </a:xfrm>
        </p:spPr>
        <p:txBody>
          <a:bodyPr bIns="9144" anchor="b"/>
          <a:lstStyle>
            <a:lvl1pPr>
              <a:defRPr sz="3200"/>
            </a:lvl1pPr>
          </a:lstStyle>
          <a:p>
            <a:r>
              <a:rPr lang="ru-RU" smtClean="0"/>
              <a:t>Образец заголовка</a:t>
            </a:r>
            <a:endParaRPr lang="en-US" dirty="0"/>
          </a:p>
        </p:txBody>
      </p:sp>
      <p:sp>
        <p:nvSpPr>
          <p:cNvPr id="3" name="Subtitle 2"/>
          <p:cNvSpPr>
            <a:spLocks noGrp="1"/>
          </p:cNvSpPr>
          <p:nvPr>
            <p:ph type="subTitle" idx="1"/>
          </p:nvPr>
        </p:nvSpPr>
        <p:spPr>
          <a:xfrm rot="19140000">
            <a:off x="1616370" y="2470926"/>
            <a:ext cx="8681508"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86A17525-B554-48F1-A1C1-4DAF4A50BEF9}" type="datetimeFigureOut">
              <a:rPr lang="ru-RU" smtClean="0"/>
              <a:t>03.11.2020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484B191-F300-40AE-8DB9-EF6BFDD42BD0}" type="slidenum">
              <a:rPr lang="ru-RU" smtClean="0"/>
              <a:t>‹#›</a:t>
            </a:fld>
            <a:endParaRPr lang="ru-RU"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6A17525-B554-48F1-A1C1-4DAF4A50BEF9}" type="datetimeFigureOut">
              <a:rPr lang="ru-RU" smtClean="0"/>
              <a:t>03.11.2020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484B191-F300-40AE-8DB9-EF6BFDD42BD0}" type="slidenum">
              <a:rPr lang="ru-RU" smtClean="0"/>
              <a:t>‹#›</a:t>
            </a:fld>
            <a:endParaRPr lang="ru-RU"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1" y="2647950"/>
            <a:ext cx="4762500"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1092532" y="1726738"/>
            <a:ext cx="7534656"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ru-RU" smtClean="0"/>
              <a:t>Образец заголовка</a:t>
            </a:r>
            <a:endParaRPr lang="en-US" dirty="0"/>
          </a:p>
        </p:txBody>
      </p:sp>
      <p:sp>
        <p:nvSpPr>
          <p:cNvPr id="3" name="Text Placeholder 2"/>
          <p:cNvSpPr>
            <a:spLocks noGrp="1"/>
          </p:cNvSpPr>
          <p:nvPr>
            <p:ph type="body" idx="1"/>
          </p:nvPr>
        </p:nvSpPr>
        <p:spPr>
          <a:xfrm rot="19140000">
            <a:off x="1621536" y="2468304"/>
            <a:ext cx="8680704"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ru-RU" smtClean="0"/>
              <a:t>Образец текста</a:t>
            </a:r>
          </a:p>
        </p:txBody>
      </p:sp>
      <p:sp>
        <p:nvSpPr>
          <p:cNvPr id="4" name="Date Placeholder 3"/>
          <p:cNvSpPr>
            <a:spLocks noGrp="1"/>
          </p:cNvSpPr>
          <p:nvPr>
            <p:ph type="dt" sz="half" idx="10"/>
          </p:nvPr>
        </p:nvSpPr>
        <p:spPr/>
        <p:txBody>
          <a:bodyPr/>
          <a:lstStyle/>
          <a:p>
            <a:fld id="{86A17525-B554-48F1-A1C1-4DAF4A50BEF9}" type="datetimeFigureOut">
              <a:rPr lang="ru-RU" smtClean="0"/>
              <a:t>03.11.2020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484B191-F300-40AE-8DB9-EF6BFDD42BD0}" type="slidenum">
              <a:rPr lang="ru-RU" smtClean="0"/>
              <a:t>‹#›</a:t>
            </a:fld>
            <a:endParaRPr lang="ru-RU"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97280"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66688"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86A17525-B554-48F1-A1C1-4DAF4A50BEF9}" type="datetimeFigureOut">
              <a:rPr lang="ru-RU" smtClean="0"/>
              <a:t>03.11.2020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F484B191-F300-40AE-8DB9-EF6BFDD42BD0}" type="slidenum">
              <a:rPr lang="ru-RU" smtClean="0"/>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097280"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ru-RU" smtClean="0"/>
              <a:t>Образец текста</a:t>
            </a:r>
          </a:p>
        </p:txBody>
      </p:sp>
      <p:sp>
        <p:nvSpPr>
          <p:cNvPr id="4" name="Content Placeholder 3"/>
          <p:cNvSpPr>
            <a:spLocks noGrp="1"/>
          </p:cNvSpPr>
          <p:nvPr>
            <p:ph sz="half" idx="2"/>
          </p:nvPr>
        </p:nvSpPr>
        <p:spPr>
          <a:xfrm>
            <a:off x="1092200"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66688"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ru-RU" smtClean="0"/>
              <a:t>Образец текста</a:t>
            </a:r>
          </a:p>
        </p:txBody>
      </p:sp>
      <p:sp>
        <p:nvSpPr>
          <p:cNvPr id="6" name="Content Placeholder 5"/>
          <p:cNvSpPr>
            <a:spLocks noGrp="1"/>
          </p:cNvSpPr>
          <p:nvPr>
            <p:ph sz="quarter" idx="4"/>
          </p:nvPr>
        </p:nvSpPr>
        <p:spPr>
          <a:xfrm>
            <a:off x="6266688"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86A17525-B554-48F1-A1C1-4DAF4A50BEF9}" type="datetimeFigureOut">
              <a:rPr lang="ru-RU" smtClean="0"/>
              <a:t>03.11.2020</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F484B191-F300-40AE-8DB9-EF6BFDD42BD0}" type="slidenum">
              <a:rPr lang="ru-RU" smtClean="0"/>
              <a:t>‹#›</a:t>
            </a:fld>
            <a:endParaRPr lang="ru-RU"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86A17525-B554-48F1-A1C1-4DAF4A50BEF9}" type="datetimeFigureOut">
              <a:rPr lang="ru-RU" smtClean="0"/>
              <a:t>03.11.2020</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F484B191-F300-40AE-8DB9-EF6BFDD42BD0}" type="slidenum">
              <a:rPr lang="ru-RU" smtClean="0"/>
              <a:t>‹#›</a:t>
            </a:fld>
            <a:endParaRPr lang="ru-RU"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A17525-B554-48F1-A1C1-4DAF4A50BEF9}" type="datetimeFigureOut">
              <a:rPr lang="ru-RU" smtClean="0"/>
              <a:t>03.11.2020</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F484B191-F300-40AE-8DB9-EF6BFDD42BD0}" type="slidenum">
              <a:rPr lang="ru-RU" smtClean="0"/>
              <a:t>‹#›</a:t>
            </a:fld>
            <a:endParaRPr lang="ru-RU"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7" name="Right Triangle 1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1720852" y="-1720850"/>
            <a:ext cx="6858000" cy="10299704"/>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1046573" y="1576104"/>
            <a:ext cx="694944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ru-RU" smtClean="0"/>
              <a:t>Образец заголовка</a:t>
            </a:r>
            <a:endParaRPr lang="en-US" dirty="0"/>
          </a:p>
        </p:txBody>
      </p:sp>
      <p:sp>
        <p:nvSpPr>
          <p:cNvPr id="3" name="Content Placeholder 2"/>
          <p:cNvSpPr>
            <a:spLocks noGrp="1"/>
          </p:cNvSpPr>
          <p:nvPr>
            <p:ph idx="1"/>
          </p:nvPr>
        </p:nvSpPr>
        <p:spPr>
          <a:xfrm>
            <a:off x="6332737" y="2618913"/>
            <a:ext cx="507703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rot="19140000">
            <a:off x="1730605" y="2253385"/>
            <a:ext cx="7726347"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ru-RU" smtClean="0"/>
              <a:t>Образец текста</a:t>
            </a:r>
          </a:p>
        </p:txBody>
      </p:sp>
      <p:sp>
        <p:nvSpPr>
          <p:cNvPr id="5" name="Date Placeholder 4"/>
          <p:cNvSpPr>
            <a:spLocks noGrp="1"/>
          </p:cNvSpPr>
          <p:nvPr>
            <p:ph type="dt" sz="half" idx="10"/>
          </p:nvPr>
        </p:nvSpPr>
        <p:spPr/>
        <p:txBody>
          <a:bodyPr/>
          <a:lstStyle/>
          <a:p>
            <a:fld id="{86A17525-B554-48F1-A1C1-4DAF4A50BEF9}" type="datetimeFigureOut">
              <a:rPr lang="ru-RU" smtClean="0"/>
              <a:t>03.11.2020</a:t>
            </a:fld>
            <a:endParaRPr lang="ru-RU"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ru-RU"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F484B191-F300-40AE-8DB9-EF6BFDD42BD0}" type="slidenum">
              <a:rPr lang="ru-RU" smtClean="0"/>
              <a:t>‹#›</a:t>
            </a:fld>
            <a:endParaRPr lang="ru-RU"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705101" y="0"/>
            <a:ext cx="9486900"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ru-RU" smtClean="0"/>
              <a:t>Вставка рисунка</a:t>
            </a:r>
            <a:endParaRPr lang="en-US" dirty="0"/>
          </a:p>
        </p:txBody>
      </p:sp>
      <p:sp>
        <p:nvSpPr>
          <p:cNvPr id="9" name="Right Triangle 8"/>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 y="5048250"/>
            <a:ext cx="4762500"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94929" y="1717501"/>
            <a:ext cx="7315200" cy="867444"/>
          </a:xfrm>
        </p:spPr>
        <p:txBody>
          <a:bodyPr anchor="b"/>
          <a:lstStyle>
            <a:lvl1pPr algn="l">
              <a:defRPr sz="2800" b="0">
                <a:latin typeface="+mj-lt"/>
              </a:defRPr>
            </a:lvl1pPr>
          </a:lstStyle>
          <a:p>
            <a:r>
              <a:rPr lang="ru-RU" smtClean="0"/>
              <a:t>Образец заголовка</a:t>
            </a:r>
            <a:endParaRPr lang="en-US" dirty="0"/>
          </a:p>
        </p:txBody>
      </p:sp>
      <p:sp>
        <p:nvSpPr>
          <p:cNvPr id="4" name="Text Placeholder 3"/>
          <p:cNvSpPr>
            <a:spLocks noGrp="1"/>
          </p:cNvSpPr>
          <p:nvPr>
            <p:ph type="body" sz="half" idx="2"/>
          </p:nvPr>
        </p:nvSpPr>
        <p:spPr>
          <a:xfrm rot="19140000">
            <a:off x="1524639" y="2180529"/>
            <a:ext cx="8128727"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6A17525-B554-48F1-A1C1-4DAF4A50BEF9}" type="datetimeFigureOut">
              <a:rPr lang="ru-RU" smtClean="0"/>
              <a:t>03.11.2020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F484B191-F300-40AE-8DB9-EF6BFDD42BD0}" type="slidenum">
              <a:rPr lang="ru-RU" smtClean="0"/>
              <a:t>‹#›</a:t>
            </a:fld>
            <a:endParaRPr lang="ru-RU"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86A17525-B554-48F1-A1C1-4DAF4A50BEF9}" type="datetimeFigureOut">
              <a:rPr lang="ru-RU" smtClean="0"/>
              <a:t>03.11.2020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484B191-F300-40AE-8DB9-EF6BFDD42BD0}" type="slidenum">
              <a:rPr lang="ru-RU" smtClean="0"/>
              <a:t>‹#›</a:t>
            </a:fld>
            <a:endParaRPr lang="ru-RU"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4678362"/>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09600" y="274639"/>
            <a:ext cx="8026400" cy="46783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86A17525-B554-48F1-A1C1-4DAF4A50BEF9}" type="datetimeFigureOut">
              <a:rPr lang="ru-RU" smtClean="0"/>
              <a:t>03.11.2020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484B191-F300-40AE-8DB9-EF6BFDD42BD0}" type="slidenum">
              <a:rPr lang="ru-RU" smtClean="0"/>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160000" cy="114300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609600" y="1600200"/>
            <a:ext cx="10160000" cy="48006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Rectangle 6"/>
          <p:cNvSpPr/>
          <p:nvPr/>
        </p:nvSpPr>
        <p:spPr>
          <a:xfrm>
            <a:off x="11277600" y="0"/>
            <a:ext cx="914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1277600" y="5486400"/>
            <a:ext cx="9144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4"/>
          </p:nvPr>
        </p:nvSpPr>
        <p:spPr>
          <a:xfrm>
            <a:off x="11375717" y="5648960"/>
            <a:ext cx="73152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F484B191-F300-40AE-8DB9-EF6BFDD42BD0}" type="slidenum">
              <a:rPr lang="ru-RU" smtClean="0"/>
              <a:t>‹#›</a:t>
            </a:fld>
            <a:endParaRPr lang="ru-RU" dirty="0"/>
          </a:p>
        </p:txBody>
      </p:sp>
      <p:sp>
        <p:nvSpPr>
          <p:cNvPr id="5" name="Footer Placeholder 4"/>
          <p:cNvSpPr>
            <a:spLocks noGrp="1"/>
          </p:cNvSpPr>
          <p:nvPr>
            <p:ph type="ftr" sz="quarter" idx="3"/>
          </p:nvPr>
        </p:nvSpPr>
        <p:spPr>
          <a:xfrm rot="16200000">
            <a:off x="10510428" y="3987800"/>
            <a:ext cx="2367281" cy="487680"/>
          </a:xfrm>
          <a:prstGeom prst="rect">
            <a:avLst/>
          </a:prstGeom>
        </p:spPr>
        <p:txBody>
          <a:bodyPr vert="horz" lIns="91440" tIns="45720" rIns="91440" bIns="45720" rtlCol="0" anchor="ctr"/>
          <a:lstStyle>
            <a:lvl1pPr algn="r">
              <a:defRPr sz="1200">
                <a:solidFill>
                  <a:schemeClr val="bg2"/>
                </a:solidFill>
              </a:defRPr>
            </a:lvl1pPr>
          </a:lstStyle>
          <a:p>
            <a:endParaRPr lang="ru-RU" dirty="0"/>
          </a:p>
        </p:txBody>
      </p:sp>
      <p:sp>
        <p:nvSpPr>
          <p:cNvPr id="4" name="Date Placeholder 3"/>
          <p:cNvSpPr>
            <a:spLocks noGrp="1"/>
          </p:cNvSpPr>
          <p:nvPr>
            <p:ph type="dt" sz="half" idx="2"/>
          </p:nvPr>
        </p:nvSpPr>
        <p:spPr>
          <a:xfrm rot="16200000">
            <a:off x="10474869" y="1584960"/>
            <a:ext cx="2438399" cy="487680"/>
          </a:xfrm>
          <a:prstGeom prst="rect">
            <a:avLst/>
          </a:prstGeom>
        </p:spPr>
        <p:txBody>
          <a:bodyPr vert="horz" lIns="91440" tIns="45720" rIns="91440" bIns="45720" rtlCol="0" anchor="ctr"/>
          <a:lstStyle>
            <a:lvl1pPr algn="l">
              <a:defRPr sz="1200">
                <a:solidFill>
                  <a:schemeClr val="bg2"/>
                </a:solidFill>
              </a:defRPr>
            </a:lvl1pPr>
          </a:lstStyle>
          <a:p>
            <a:fld id="{86A17525-B554-48F1-A1C1-4DAF4A50BEF9}" type="datetimeFigureOut">
              <a:rPr lang="ru-RU" smtClean="0"/>
              <a:t>03.11.2020</a:t>
            </a:fld>
            <a:endParaRPr lang="ru-RU"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3175" y="5050633"/>
            <a:ext cx="4765676"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3173" y="5051293"/>
            <a:ext cx="12195173"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97280" y="365760"/>
            <a:ext cx="10027920" cy="54864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100629"/>
            <a:ext cx="10027920" cy="3579849"/>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19140000">
            <a:off x="268224" y="5870448"/>
            <a:ext cx="2901696" cy="201168"/>
          </a:xfrm>
          <a:prstGeom prst="rect">
            <a:avLst/>
          </a:prstGeom>
        </p:spPr>
        <p:txBody>
          <a:bodyPr vert="horz" lIns="91440" tIns="45720" rIns="91440" bIns="45720" rtlCol="0" anchor="ctr"/>
          <a:lstStyle>
            <a:lvl1pPr algn="l">
              <a:defRPr sz="1200">
                <a:solidFill>
                  <a:srgbClr val="FFFFFF"/>
                </a:solidFill>
              </a:defRPr>
            </a:lvl1pPr>
          </a:lstStyle>
          <a:p>
            <a:fld id="{86A17525-B554-48F1-A1C1-4DAF4A50BEF9}" type="datetimeFigureOut">
              <a:rPr lang="ru-RU" smtClean="0"/>
              <a:t>03.11.2020</a:t>
            </a:fld>
            <a:endParaRPr lang="ru-RU" dirty="0"/>
          </a:p>
        </p:txBody>
      </p:sp>
      <p:sp>
        <p:nvSpPr>
          <p:cNvPr id="5" name="Footer Placeholder 4"/>
          <p:cNvSpPr>
            <a:spLocks noGrp="1"/>
          </p:cNvSpPr>
          <p:nvPr>
            <p:ph type="ftr" sz="quarter" idx="3"/>
          </p:nvPr>
        </p:nvSpPr>
        <p:spPr>
          <a:xfrm>
            <a:off x="4690019" y="6285122"/>
            <a:ext cx="62992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ru-RU" dirty="0"/>
          </a:p>
        </p:txBody>
      </p:sp>
      <p:sp>
        <p:nvSpPr>
          <p:cNvPr id="6" name="Slide Number Placeholder 5"/>
          <p:cNvSpPr>
            <a:spLocks noGrp="1"/>
          </p:cNvSpPr>
          <p:nvPr>
            <p:ph type="sldNum" sz="quarter" idx="4"/>
          </p:nvPr>
        </p:nvSpPr>
        <p:spPr>
          <a:xfrm>
            <a:off x="11201384" y="6170822"/>
            <a:ext cx="67056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F484B191-F300-40AE-8DB9-EF6BFDD42BD0}" type="slidenum">
              <a:rPr lang="ru-RU" smtClean="0"/>
              <a:t>‹#›</a:t>
            </a:fld>
            <a:endParaRPr lang="ru-RU"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do.ektu.kz/Protected/SDO/Service/Resource/496958"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36023" y="899161"/>
            <a:ext cx="10058400" cy="2593975"/>
          </a:xfrm>
        </p:spPr>
        <p:txBody>
          <a:bodyPr/>
          <a:lstStyle/>
          <a:p>
            <a:pPr algn="ctr"/>
            <a:r>
              <a:rPr lang="ru-RU" u="sng" dirty="0" smtClean="0">
                <a:hlinkClick r:id="rId2" tooltip="Скачать файл: Лекция №14 - Состояние и основные тенденции развития сертификациии.pptx"/>
              </a:rPr>
              <a:t>Состояние </a:t>
            </a:r>
            <a:r>
              <a:rPr lang="ru-RU" u="sng" dirty="0">
                <a:hlinkClick r:id="rId2" tooltip="Скачать файл: Лекция №14 - Состояние и основные тенденции развития сертификациии.pptx"/>
              </a:rPr>
              <a:t>и основные тенденции развития </a:t>
            </a:r>
            <a:r>
              <a:rPr lang="ru-RU" u="sng" dirty="0" err="1">
                <a:hlinkClick r:id="rId2" tooltip="Скачать файл: Лекция №14 - Состояние и основные тенденции развития сертификациии.pptx"/>
              </a:rPr>
              <a:t>сертификациии</a:t>
            </a:r>
            <a:endParaRPr lang="ru-RU" dirty="0"/>
          </a:p>
        </p:txBody>
      </p:sp>
      <p:sp>
        <p:nvSpPr>
          <p:cNvPr id="3" name="Подзаголовок 2"/>
          <p:cNvSpPr>
            <a:spLocks noGrp="1"/>
          </p:cNvSpPr>
          <p:nvPr>
            <p:ph type="subTitle" idx="1"/>
          </p:nvPr>
        </p:nvSpPr>
        <p:spPr>
          <a:xfrm>
            <a:off x="7236823" y="4663440"/>
            <a:ext cx="8615680" cy="1066800"/>
          </a:xfrm>
        </p:spPr>
        <p:txBody>
          <a:bodyPr>
            <a:normAutofit lnSpcReduction="10000"/>
          </a:bodyPr>
          <a:lstStyle/>
          <a:p>
            <a:r>
              <a:rPr lang="ru-RU" dirty="0" smtClean="0"/>
              <a:t>Выполнила: Кали М</a:t>
            </a:r>
          </a:p>
          <a:p>
            <a:r>
              <a:rPr lang="ru-RU" dirty="0" smtClean="0"/>
              <a:t>Группа: 19-ММСК-2п</a:t>
            </a:r>
          </a:p>
          <a:p>
            <a:r>
              <a:rPr lang="ru-RU" dirty="0" smtClean="0"/>
              <a:t>Принял: </a:t>
            </a:r>
            <a:r>
              <a:rPr lang="ru-RU" dirty="0" err="1" smtClean="0"/>
              <a:t>Гольцев</a:t>
            </a:r>
            <a:r>
              <a:rPr lang="ru-RU" dirty="0" smtClean="0"/>
              <a:t> А.Г.</a:t>
            </a:r>
            <a:endParaRPr lang="ru-RU" dirty="0"/>
          </a:p>
        </p:txBody>
      </p:sp>
    </p:spTree>
    <p:extLst>
      <p:ext uri="{BB962C8B-B14F-4D97-AF65-F5344CB8AC3E}">
        <p14:creationId xmlns:p14="http://schemas.microsoft.com/office/powerpoint/2010/main" val="10954435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1999" cy="68580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800" dirty="0" smtClean="0">
                <a:solidFill>
                  <a:sysClr val="windowText" lastClr="000000"/>
                </a:solidFill>
                <a:latin typeface="Times New Roman" panose="02020603050405020304" pitchFamily="18" charset="0"/>
                <a:cs typeface="Times New Roman" panose="02020603050405020304" pitchFamily="18" charset="0"/>
              </a:rPr>
              <a:t>1. Состояние и основные тенденции развития </a:t>
            </a:r>
            <a:r>
              <a:rPr lang="ru-RU" sz="2800" dirty="0" err="1" smtClean="0">
                <a:solidFill>
                  <a:sysClr val="windowText" lastClr="000000"/>
                </a:solidFill>
                <a:latin typeface="Times New Roman" panose="02020603050405020304" pitchFamily="18" charset="0"/>
                <a:cs typeface="Times New Roman" panose="02020603050405020304" pitchFamily="18" charset="0"/>
              </a:rPr>
              <a:t>сертификациии</a:t>
            </a:r>
            <a:r>
              <a:rPr lang="ru-RU" sz="2800" dirty="0" smtClean="0">
                <a:solidFill>
                  <a:sysClr val="windowText" lastClr="000000"/>
                </a:solidFill>
                <a:latin typeface="Times New Roman" panose="02020603050405020304" pitchFamily="18" charset="0"/>
                <a:cs typeface="Times New Roman" panose="02020603050405020304" pitchFamily="18" charset="0"/>
              </a:rPr>
              <a:t>.</a:t>
            </a:r>
          </a:p>
          <a:p>
            <a:pPr algn="just"/>
            <a:r>
              <a:rPr lang="ru-RU" sz="2800" dirty="0" smtClean="0">
                <a:solidFill>
                  <a:schemeClr val="tx1"/>
                </a:solidFill>
                <a:latin typeface="Times New Roman" pitchFamily="18" charset="0"/>
                <a:cs typeface="Times New Roman" pitchFamily="18" charset="0"/>
              </a:rPr>
              <a:t>2. </a:t>
            </a:r>
            <a:r>
              <a:rPr lang="ru-RU" sz="2800" dirty="0">
                <a:solidFill>
                  <a:schemeClr val="tx1"/>
                </a:solidFill>
                <a:latin typeface="Times New Roman" pitchFamily="18" charset="0"/>
                <a:cs typeface="Times New Roman" pitchFamily="18" charset="0"/>
              </a:rPr>
              <a:t>О</a:t>
            </a:r>
            <a:r>
              <a:rPr lang="ru-RU" sz="2800" dirty="0" smtClean="0">
                <a:solidFill>
                  <a:schemeClr val="tx1"/>
                </a:solidFill>
                <a:latin typeface="Times New Roman" pitchFamily="18" charset="0"/>
                <a:cs typeface="Times New Roman" pitchFamily="18" charset="0"/>
              </a:rPr>
              <a:t>беспечение прямого применения международных стандартов и норм на территории Республики Казахстан, гармонизация действующих нормативных документов и системы стандартизации с международными нормами и системами.</a:t>
            </a:r>
            <a:endParaRPr lang="ru-RU" sz="2800" dirty="0">
              <a:solidFill>
                <a:schemeClr val="tx1"/>
              </a:solidFill>
              <a:latin typeface="Times New Roman" pitchFamily="18" charset="0"/>
              <a:cs typeface="Times New Roman" pitchFamily="18" charset="0"/>
            </a:endParaRPr>
          </a:p>
          <a:p>
            <a:pPr algn="just"/>
            <a:endParaRPr lang="ru-RU" sz="2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8631039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44285" y="1178464"/>
            <a:ext cx="10297885" cy="4985980"/>
          </a:xfrm>
          <a:prstGeom prst="rect">
            <a:avLst/>
          </a:prstGeom>
        </p:spPr>
        <p:txBody>
          <a:bodyPr wrap="square">
            <a:spAutoFit/>
          </a:bodyPr>
          <a:lstStyle/>
          <a:p>
            <a:pPr algn="just" fontAlgn="base"/>
            <a:r>
              <a:rPr lang="ru-RU" sz="2000" dirty="0" smtClean="0">
                <a:latin typeface="Times New Roman" pitchFamily="18" charset="0"/>
                <a:cs typeface="Times New Roman" pitchFamily="18" charset="0"/>
              </a:rPr>
              <a:t>          Развитие </a:t>
            </a:r>
            <a:r>
              <a:rPr lang="ru-RU" sz="2000" dirty="0">
                <a:latin typeface="Times New Roman" pitchFamily="18" charset="0"/>
                <a:cs typeface="Times New Roman" pitchFamily="18" charset="0"/>
              </a:rPr>
              <a:t>национальной системы сертификации в Казахстане началось с момента вступления в силу Закона Казахской ССР «О защите прав потребителей» от 5 июня 1991 года. Так, в соответствии со статьей 13 указанного закона, для обеспечения права потребителя на надлежащее качество продукции, работ и услуг и достоверность информации о них контроль качества осуществляется специально уполномоченными государственными органами (территориальными органами </a:t>
            </a:r>
            <a:r>
              <a:rPr lang="ru-RU" sz="2000" dirty="0" err="1">
                <a:latin typeface="Times New Roman" pitchFamily="18" charset="0"/>
                <a:cs typeface="Times New Roman" pitchFamily="18" charset="0"/>
              </a:rPr>
              <a:t>Казглавстандарта</a:t>
            </a:r>
            <a:r>
              <a:rPr lang="ru-RU" sz="2000" dirty="0">
                <a:latin typeface="Times New Roman" pitchFamily="18" charset="0"/>
                <a:cs typeface="Times New Roman" pitchFamily="18" charset="0"/>
              </a:rPr>
              <a:t> и др.).</a:t>
            </a:r>
          </a:p>
          <a:p>
            <a:pPr algn="just" fontAlgn="base"/>
            <a:r>
              <a:rPr lang="ru-RU" sz="2000" dirty="0" smtClean="0">
                <a:latin typeface="Times New Roman" pitchFamily="18" charset="0"/>
                <a:cs typeface="Times New Roman" pitchFamily="18" charset="0"/>
              </a:rPr>
              <a:t>         Впервые </a:t>
            </a:r>
            <a:r>
              <a:rPr lang="ru-RU" sz="2000" dirty="0">
                <a:latin typeface="Times New Roman" pitchFamily="18" charset="0"/>
                <a:cs typeface="Times New Roman" pitchFamily="18" charset="0"/>
              </a:rPr>
              <a:t>обязательная сертификация была введена в РК в 1995 году в соответствии с Законом РК «О стандартизации и сертификации», а в 1999 году был принят новый Закон РК «О сертификации», которым впервые комплексно были урегулированы общественные отношения в области сертификации, определены правовые основы государственной системы сертификации и меры защиты интересов государства и потребителей в вопросах качества продукции, процессов, работ и услуг. Пересмотр прежнего закона был вызван необходимостью гармонизации действующих требований к продукции с международными правилами и уточнения правовых, экономических и социальных основ в области сертификации.</a:t>
            </a:r>
          </a:p>
          <a:p>
            <a:pPr algn="just" fontAlgn="base"/>
            <a:r>
              <a:rPr lang="ru-RU" sz="2000" b="1"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
        <p:nvSpPr>
          <p:cNvPr id="3" name="Прямоугольник 2"/>
          <p:cNvSpPr/>
          <p:nvPr/>
        </p:nvSpPr>
        <p:spPr>
          <a:xfrm>
            <a:off x="1907114" y="522904"/>
            <a:ext cx="8508996" cy="461665"/>
          </a:xfrm>
          <a:prstGeom prst="rect">
            <a:avLst/>
          </a:prstGeom>
        </p:spPr>
        <p:txBody>
          <a:bodyPr wrap="none">
            <a:spAutoFit/>
          </a:bodyPr>
          <a:lstStyle/>
          <a:p>
            <a:r>
              <a:rPr lang="ru-RU" sz="2400" b="1" dirty="0">
                <a:solidFill>
                  <a:sysClr val="windowText" lastClr="000000"/>
                </a:solidFill>
                <a:latin typeface="Times New Roman" panose="02020603050405020304" pitchFamily="18" charset="0"/>
                <a:cs typeface="Times New Roman" panose="02020603050405020304" pitchFamily="18" charset="0"/>
              </a:rPr>
              <a:t>Состояние и основные тенденции развития </a:t>
            </a:r>
            <a:r>
              <a:rPr lang="ru-RU" sz="2400" b="1" dirty="0" err="1">
                <a:solidFill>
                  <a:sysClr val="windowText" lastClr="000000"/>
                </a:solidFill>
                <a:latin typeface="Times New Roman" panose="02020603050405020304" pitchFamily="18" charset="0"/>
                <a:cs typeface="Times New Roman" panose="02020603050405020304" pitchFamily="18" charset="0"/>
              </a:rPr>
              <a:t>сертификациии</a:t>
            </a:r>
            <a:endParaRPr lang="ru-RU" sz="2400" b="1" dirty="0"/>
          </a:p>
        </p:txBody>
      </p:sp>
    </p:spTree>
    <p:extLst>
      <p:ext uri="{BB962C8B-B14F-4D97-AF65-F5344CB8AC3E}">
        <p14:creationId xmlns:p14="http://schemas.microsoft.com/office/powerpoint/2010/main" val="35552104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3657" y="902476"/>
            <a:ext cx="10406743" cy="4524315"/>
          </a:xfrm>
          <a:prstGeom prst="rect">
            <a:avLst/>
          </a:prstGeom>
        </p:spPr>
        <p:txBody>
          <a:bodyPr wrap="square">
            <a:spAutoFit/>
          </a:bodyPr>
          <a:lstStyle/>
          <a:p>
            <a:pPr algn="just" fontAlgn="base"/>
            <a:r>
              <a:rPr lang="ru-RU" dirty="0" smtClean="0">
                <a:latin typeface="Times New Roman" pitchFamily="18" charset="0"/>
                <a:cs typeface="Times New Roman" pitchFamily="18" charset="0"/>
              </a:rPr>
              <a:t>        Как </a:t>
            </a:r>
            <a:r>
              <a:rPr lang="ru-RU" dirty="0">
                <a:latin typeface="Times New Roman" pitchFamily="18" charset="0"/>
                <a:cs typeface="Times New Roman" pitchFamily="18" charset="0"/>
              </a:rPr>
              <a:t>отметил Президент страны, законодательство о техническом регулировании и аккредитации было принято более 10 лет назад и не отвечает сегодняшним реалиям. Национальная система сертификации является частью государственной системы технического регулирования и затрагивает сферы производства и выпуска в обращение продукции. В Казахстане существуют параллельно две системы технического регулирования — национальная и наднациональная (система технического регулирования ЕАЭС). В национальной системе сертификация осуществляется в добровольном и обязательном порядке, в наднациональной — только в обязательном порядке.</a:t>
            </a:r>
          </a:p>
          <a:p>
            <a:pPr algn="just" fontAlgn="base"/>
            <a:r>
              <a:rPr lang="ru-RU" dirty="0" smtClean="0">
                <a:latin typeface="Times New Roman" pitchFamily="18" charset="0"/>
                <a:cs typeface="Times New Roman" pitchFamily="18" charset="0"/>
              </a:rPr>
              <a:t>        Наилучшим </a:t>
            </a:r>
            <a:r>
              <a:rPr lang="ru-RU" dirty="0">
                <a:latin typeface="Times New Roman" pitchFamily="18" charset="0"/>
                <a:cs typeface="Times New Roman" pitchFamily="18" charset="0"/>
              </a:rPr>
              <a:t>гарантом качества и безопасности, подтверждающим соответствие продукции установленным требованиям, является сертификация. В то же время декларация о соответствии, несмотря на упрощенные условия ее оформления, также является документом, дающим право на реализацию производимых в стране или ввозимых товаров. Без сертификации в стране рынок был бы заполнен некачественными товарами, опасными для здоровья человека и экологической ситуации в стране в целом. Стандарты помогают изготовителям продукции производить продукцию с заданными характеристиками качества и безопасности. Сертификация должна повышать качество производимой продукции, предоставляемых услуг, системы управления организации и должно повышать конкурентоспособность казахстанских товаров и услуг.</a:t>
            </a:r>
          </a:p>
        </p:txBody>
      </p:sp>
    </p:spTree>
    <p:extLst>
      <p:ext uri="{BB962C8B-B14F-4D97-AF65-F5344CB8AC3E}">
        <p14:creationId xmlns:p14="http://schemas.microsoft.com/office/powerpoint/2010/main" val="6449973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5428" y="468822"/>
            <a:ext cx="10537371" cy="5632311"/>
          </a:xfrm>
          <a:prstGeom prst="rect">
            <a:avLst/>
          </a:prstGeom>
        </p:spPr>
        <p:txBody>
          <a:bodyPr wrap="square">
            <a:spAutoFit/>
          </a:bodyPr>
          <a:lstStyle/>
          <a:p>
            <a:pPr algn="just" fontAlgn="base"/>
            <a:r>
              <a:rPr lang="ru-RU" dirty="0" smtClean="0">
                <a:latin typeface="Times New Roman" pitchFamily="18" charset="0"/>
                <a:cs typeface="Times New Roman" pitchFamily="18" charset="0"/>
              </a:rPr>
              <a:t>       В </a:t>
            </a:r>
            <a:r>
              <a:rPr lang="ru-RU" dirty="0">
                <a:latin typeface="Times New Roman" pitchFamily="18" charset="0"/>
                <a:cs typeface="Times New Roman" pitchFamily="18" charset="0"/>
              </a:rPr>
              <a:t>2019 году в соответствии с поручением Президента органами прокуратуры совместно с Комитетом технического регулирования и метрологии была проведена комплексная проверка субъектов аккредитации. В справке к Представлению Генеральной прокуратуры изложены порядка 18 видов нарушений и несоответствий в сертификации продукции и определения страны происхождения товара. А именно:</a:t>
            </a:r>
          </a:p>
          <a:p>
            <a:pPr algn="just" fontAlgn="base"/>
            <a:r>
              <a:rPr lang="ru-RU" dirty="0">
                <a:latin typeface="Times New Roman" pitchFamily="18" charset="0"/>
                <a:cs typeface="Times New Roman" pitchFamily="18" charset="0"/>
              </a:rPr>
              <a:t>·          Выдача подложных сертификатов;</a:t>
            </a:r>
          </a:p>
          <a:p>
            <a:pPr algn="just" fontAlgn="base"/>
            <a:r>
              <a:rPr lang="ru-RU" dirty="0">
                <a:latin typeface="Times New Roman" pitchFamily="18" charset="0"/>
                <a:cs typeface="Times New Roman" pitchFamily="18" charset="0"/>
              </a:rPr>
              <a:t>·          Выдача сертификатов после приостановления аккредитации;</a:t>
            </a:r>
          </a:p>
          <a:p>
            <a:pPr algn="just" fontAlgn="base"/>
            <a:r>
              <a:rPr lang="ru-RU" dirty="0">
                <a:latin typeface="Times New Roman" pitchFamily="18" charset="0"/>
                <a:cs typeface="Times New Roman" pitchFamily="18" charset="0"/>
              </a:rPr>
              <a:t>·          Использование приборов без поверки;</a:t>
            </a:r>
          </a:p>
          <a:p>
            <a:pPr algn="just" fontAlgn="base"/>
            <a:r>
              <a:rPr lang="ru-RU" dirty="0">
                <a:latin typeface="Times New Roman" pitchFamily="18" charset="0"/>
                <a:cs typeface="Times New Roman" pitchFamily="18" charset="0"/>
              </a:rPr>
              <a:t>·          Выдача сертификатов в нарушение процедур сертификации и испытаний (без выезда на производство, без проведения испытаний);</a:t>
            </a:r>
          </a:p>
          <a:p>
            <a:pPr algn="just" fontAlgn="base"/>
            <a:r>
              <a:rPr lang="ru-RU" dirty="0">
                <a:latin typeface="Times New Roman" pitchFamily="18" charset="0"/>
                <a:cs typeface="Times New Roman" pitchFamily="18" charset="0"/>
              </a:rPr>
              <a:t>·          Регистрация декларации без комплектности документов;</a:t>
            </a:r>
          </a:p>
          <a:p>
            <a:pPr algn="just" fontAlgn="base"/>
            <a:r>
              <a:rPr lang="ru-RU" dirty="0">
                <a:latin typeface="Times New Roman" pitchFamily="18" charset="0"/>
                <a:cs typeface="Times New Roman" pitchFamily="18" charset="0"/>
              </a:rPr>
              <a:t>·          Поверка не аттестованным лицом;</a:t>
            </a:r>
          </a:p>
          <a:p>
            <a:pPr algn="just" fontAlgn="base"/>
            <a:r>
              <a:rPr lang="ru-RU" dirty="0">
                <a:latin typeface="Times New Roman" pitchFamily="18" charset="0"/>
                <a:cs typeface="Times New Roman" pitchFamily="18" charset="0"/>
              </a:rPr>
              <a:t>·          Нарушение принципа беспристрастности;</a:t>
            </a:r>
          </a:p>
          <a:p>
            <a:pPr algn="just" fontAlgn="base"/>
            <a:r>
              <a:rPr lang="ru-RU" dirty="0">
                <a:latin typeface="Times New Roman" pitchFamily="18" charset="0"/>
                <a:cs typeface="Times New Roman" pitchFamily="18" charset="0"/>
              </a:rPr>
              <a:t>·          Сертификация вне области аккредитации;</a:t>
            </a:r>
          </a:p>
          <a:p>
            <a:pPr algn="just" fontAlgn="base"/>
            <a:r>
              <a:rPr lang="ru-RU" dirty="0">
                <a:latin typeface="Times New Roman" pitchFamily="18" charset="0"/>
                <a:cs typeface="Times New Roman" pitchFamily="18" charset="0"/>
              </a:rPr>
              <a:t>·          Неисполнение налоговых обязательств;</a:t>
            </a:r>
          </a:p>
          <a:p>
            <a:pPr algn="just" fontAlgn="base"/>
            <a:r>
              <a:rPr lang="ru-RU" dirty="0">
                <a:latin typeface="Times New Roman" pitchFamily="18" charset="0"/>
                <a:cs typeface="Times New Roman" pitchFamily="18" charset="0"/>
              </a:rPr>
              <a:t>·          Экономическая контрабанда.</a:t>
            </a:r>
          </a:p>
          <a:p>
            <a:pPr algn="just" fontAlgn="base"/>
            <a:r>
              <a:rPr lang="ru-RU" dirty="0" smtClean="0">
                <a:latin typeface="Times New Roman" pitchFamily="18" charset="0"/>
                <a:cs typeface="Times New Roman" pitchFamily="18" charset="0"/>
              </a:rPr>
              <a:t>      Поручение </a:t>
            </a:r>
            <a:r>
              <a:rPr lang="ru-RU" dirty="0">
                <a:latin typeface="Times New Roman" pitchFamily="18" charset="0"/>
                <a:cs typeface="Times New Roman" pitchFamily="18" charset="0"/>
              </a:rPr>
              <a:t>по созданию «системы сертификации» необходимо рассматривать через более общий термин «оценка соответствия». На сегодняшний день система оценки соответствия и ее составная часть система сертификации уже созданы и регулируются законами «О техническом регулировании», «Об аккредитации в области оценки соответствия» и «О стандартизации», а также рядом подзаконных актов.</a:t>
            </a:r>
          </a:p>
        </p:txBody>
      </p:sp>
    </p:spTree>
    <p:extLst>
      <p:ext uri="{BB962C8B-B14F-4D97-AF65-F5344CB8AC3E}">
        <p14:creationId xmlns:p14="http://schemas.microsoft.com/office/powerpoint/2010/main" val="33315799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4914" y="791204"/>
            <a:ext cx="10276115" cy="4893647"/>
          </a:xfrm>
          <a:prstGeom prst="rect">
            <a:avLst/>
          </a:prstGeom>
        </p:spPr>
        <p:txBody>
          <a:bodyPr wrap="square">
            <a:spAutoFit/>
          </a:bodyPr>
          <a:lstStyle/>
          <a:p>
            <a:pPr algn="ctr" fontAlgn="base"/>
            <a:r>
              <a:rPr lang="ru-RU" sz="2400" b="1" dirty="0">
                <a:latin typeface="Times New Roman" pitchFamily="18" charset="0"/>
                <a:cs typeface="Times New Roman" pitchFamily="18" charset="0"/>
              </a:rPr>
              <a:t>Реализация системы «Е-Сертификация</a:t>
            </a:r>
            <a:r>
              <a:rPr lang="ru-RU" sz="2400" b="1" dirty="0" smtClean="0">
                <a:latin typeface="Times New Roman" pitchFamily="18" charset="0"/>
                <a:cs typeface="Times New Roman" pitchFamily="18" charset="0"/>
              </a:rPr>
              <a:t>»</a:t>
            </a:r>
          </a:p>
          <a:p>
            <a:pPr fontAlgn="base"/>
            <a:endParaRPr lang="ru-RU" dirty="0">
              <a:latin typeface="Times New Roman" pitchFamily="18" charset="0"/>
              <a:cs typeface="Times New Roman" pitchFamily="18" charset="0"/>
            </a:endParaRPr>
          </a:p>
          <a:p>
            <a:pPr algn="just" fontAlgn="base"/>
            <a:r>
              <a:rPr lang="ru-RU" dirty="0" smtClean="0">
                <a:latin typeface="Times New Roman" pitchFamily="18" charset="0"/>
                <a:cs typeface="Times New Roman" pitchFamily="18" charset="0"/>
              </a:rPr>
              <a:t>     В </a:t>
            </a:r>
            <a:r>
              <a:rPr lang="ru-RU" dirty="0">
                <a:latin typeface="Times New Roman" pitchFamily="18" charset="0"/>
                <a:cs typeface="Times New Roman" pitchFamily="18" charset="0"/>
              </a:rPr>
              <a:t>июле </a:t>
            </a:r>
            <a:r>
              <a:rPr lang="ru-RU" dirty="0" err="1">
                <a:latin typeface="Times New Roman" pitchFamily="18" charset="0"/>
                <a:cs typeface="Times New Roman" pitchFamily="18" charset="0"/>
              </a:rPr>
              <a:t>т.г</a:t>
            </a:r>
            <a:r>
              <a:rPr lang="ru-RU" dirty="0">
                <a:latin typeface="Times New Roman" pitchFamily="18" charset="0"/>
                <a:cs typeface="Times New Roman" pitchFamily="18" charset="0"/>
              </a:rPr>
              <a:t>. запущена информационная система «Е-Аккредитация», которая является первым этапом в процессе </a:t>
            </a:r>
            <a:r>
              <a:rPr lang="ru-RU" dirty="0" err="1">
                <a:latin typeface="Times New Roman" pitchFamily="18" charset="0"/>
                <a:cs typeface="Times New Roman" pitchFamily="18" charset="0"/>
              </a:rPr>
              <a:t>цифровизации</a:t>
            </a:r>
            <a:r>
              <a:rPr lang="ru-RU" dirty="0">
                <a:latin typeface="Times New Roman" pitchFamily="18" charset="0"/>
                <a:cs typeface="Times New Roman" pitchFamily="18" charset="0"/>
              </a:rPr>
              <a:t> системы оценки соответствия. ИС «Е-Аккредитация» позволит оцифровать все процессы аккредитации и обеспечить </a:t>
            </a:r>
            <a:r>
              <a:rPr lang="ru-RU" dirty="0" err="1">
                <a:latin typeface="Times New Roman" pitchFamily="18" charset="0"/>
                <a:cs typeface="Times New Roman" pitchFamily="18" charset="0"/>
              </a:rPr>
              <a:t>прослеживаемость</a:t>
            </a:r>
            <a:r>
              <a:rPr lang="ru-RU" dirty="0">
                <a:latin typeface="Times New Roman" pitchFamily="18" charset="0"/>
                <a:cs typeface="Times New Roman" pitchFamily="18" charset="0"/>
              </a:rPr>
              <a:t> материалов аккредитации, сократить сроки проведения аккредитации по предварительным оценкам в три раза, повысить прогнозируемость развития системы сертификации.</a:t>
            </a:r>
          </a:p>
          <a:p>
            <a:pPr algn="just" fontAlgn="base"/>
            <a:r>
              <a:rPr lang="ru-RU" dirty="0" smtClean="0">
                <a:latin typeface="Times New Roman" pitchFamily="18" charset="0"/>
                <a:cs typeface="Times New Roman" pitchFamily="18" charset="0"/>
              </a:rPr>
              <a:t>      На </a:t>
            </a:r>
            <a:r>
              <a:rPr lang="ru-RU" dirty="0">
                <a:latin typeface="Times New Roman" pitchFamily="18" charset="0"/>
                <a:cs typeface="Times New Roman" pitchFamily="18" charset="0"/>
              </a:rPr>
              <a:t>втором этапе в первом полугодии 2021 года планируется реализация системы «Е-Сертификация», которая значительно усилит формальную сторону процесса сертификации, даст возможность эффективно осуществлять мониторинг деятельности по сертификации, так как система предусматривает обязательную необходимость заполнения всех обязательных полей без исключения. Однако, возможен риск предоставления заведомо ложных сведений, который можно минимизировать путем постоянного мониторинга. Повышению уровня </a:t>
            </a:r>
            <a:r>
              <a:rPr lang="ru-RU" dirty="0" err="1">
                <a:latin typeface="Times New Roman" pitchFamily="18" charset="0"/>
                <a:cs typeface="Times New Roman" pitchFamily="18" charset="0"/>
              </a:rPr>
              <a:t>выявляемости</a:t>
            </a:r>
            <a:r>
              <a:rPr lang="ru-RU" dirty="0">
                <a:latin typeface="Times New Roman" pitchFamily="18" charset="0"/>
                <a:cs typeface="Times New Roman" pitchFamily="18" charset="0"/>
              </a:rPr>
              <a:t> подобных нарушений может способствовать обеспечение </a:t>
            </a:r>
            <a:r>
              <a:rPr lang="ru-RU" dirty="0" err="1">
                <a:latin typeface="Times New Roman" pitchFamily="18" charset="0"/>
                <a:cs typeface="Times New Roman" pitchFamily="18" charset="0"/>
              </a:rPr>
              <a:t>прослеживаемости</a:t>
            </a:r>
            <a:r>
              <a:rPr lang="ru-RU" dirty="0">
                <a:latin typeface="Times New Roman" pitchFamily="18" charset="0"/>
                <a:cs typeface="Times New Roman" pitchFamily="18" charset="0"/>
              </a:rPr>
              <a:t> продукции в рамках информационной системы «Е-Аккредитация».</a:t>
            </a:r>
          </a:p>
          <a:p>
            <a:pPr algn="just" fontAlgn="base"/>
            <a:r>
              <a:rPr lang="ru-RU" dirty="0">
                <a:latin typeface="Times New Roman" pitchFamily="18" charset="0"/>
                <a:cs typeface="Times New Roman" pitchFamily="18" charset="0"/>
              </a:rPr>
              <a:t>Внедрение Информационной системы «Е-Аккредитация» значительно улучшит возможность эффективно осуществлять мониторинг деятельности по сертификации.</a:t>
            </a:r>
          </a:p>
        </p:txBody>
      </p:sp>
    </p:spTree>
    <p:extLst>
      <p:ext uri="{BB962C8B-B14F-4D97-AF65-F5344CB8AC3E}">
        <p14:creationId xmlns:p14="http://schemas.microsoft.com/office/powerpoint/2010/main" val="26103299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3658" y="408117"/>
            <a:ext cx="10602684" cy="6093976"/>
          </a:xfrm>
          <a:prstGeom prst="rect">
            <a:avLst/>
          </a:prstGeom>
        </p:spPr>
        <p:txBody>
          <a:bodyPr wrap="square">
            <a:spAutoFit/>
          </a:bodyPr>
          <a:lstStyle/>
          <a:p>
            <a:pPr algn="ctr" fontAlgn="base"/>
            <a:r>
              <a:rPr lang="ru-RU" sz="2400" b="1" dirty="0">
                <a:latin typeface="Times New Roman" pitchFamily="18" charset="0"/>
                <a:cs typeface="Times New Roman" pitchFamily="18" charset="0"/>
              </a:rPr>
              <a:t>Установление технических регламентов РК и </a:t>
            </a:r>
            <a:r>
              <a:rPr lang="ru-RU" sz="2400" b="1" dirty="0" smtClean="0">
                <a:latin typeface="Times New Roman" pitchFamily="18" charset="0"/>
                <a:cs typeface="Times New Roman" pitchFamily="18" charset="0"/>
              </a:rPr>
              <a:t>ЕАЭС</a:t>
            </a:r>
          </a:p>
          <a:p>
            <a:pPr algn="ctr" fontAlgn="base"/>
            <a:endParaRPr lang="ru-RU" sz="2400" dirty="0">
              <a:latin typeface="Times New Roman" pitchFamily="18" charset="0"/>
              <a:cs typeface="Times New Roman" pitchFamily="18" charset="0"/>
            </a:endParaRPr>
          </a:p>
          <a:p>
            <a:pPr algn="just" fontAlgn="base"/>
            <a:r>
              <a:rPr lang="ru-RU" dirty="0" smtClean="0">
                <a:latin typeface="Times New Roman" pitchFamily="18" charset="0"/>
                <a:cs typeface="Times New Roman" pitchFamily="18" charset="0"/>
              </a:rPr>
              <a:t>        Обязательность </a:t>
            </a:r>
            <a:r>
              <a:rPr lang="ru-RU" dirty="0">
                <a:latin typeface="Times New Roman" pitchFamily="18" charset="0"/>
                <a:cs typeface="Times New Roman" pitchFamily="18" charset="0"/>
              </a:rPr>
              <a:t>сертификации устанавливается техническими регламентами РК и ЕАЭС. Обязательной оценке соответствия подлежат товары, на которые распространяется действие технических регламентов.</a:t>
            </a:r>
          </a:p>
          <a:p>
            <a:pPr algn="just" fontAlgn="base"/>
            <a:r>
              <a:rPr lang="ru-RU" dirty="0" smtClean="0">
                <a:latin typeface="Times New Roman" pitchFamily="18" charset="0"/>
                <a:cs typeface="Times New Roman" pitchFamily="18" charset="0"/>
              </a:rPr>
              <a:t>        Продукция</a:t>
            </a:r>
            <a:r>
              <a:rPr lang="ru-RU" dirty="0">
                <a:latin typeface="Times New Roman" pitchFamily="18" charset="0"/>
                <a:cs typeface="Times New Roman" pitchFamily="18" charset="0"/>
              </a:rPr>
              <a:t>, выпускаемая в обращение на территории Союза, должна быть безопасной. Правила и порядок обеспечения безопасности и обращения продукции, требования к которой не установлены техническими регламентами Союза, определяются международным договором в рамках Союза.</a:t>
            </a:r>
          </a:p>
          <a:p>
            <a:pPr algn="just" fontAlgn="base"/>
            <a:r>
              <a:rPr lang="ru-RU" dirty="0">
                <a:latin typeface="Times New Roman" pitchFamily="18" charset="0"/>
                <a:cs typeface="Times New Roman" pitchFamily="18" charset="0"/>
              </a:rPr>
              <a:t>Вместе с тем, согласно Протоколу о техническом регулировании в рамках Евразийского экономического союза, в технических регламентах ЕАЭС устанавливаются обязательные требования к объектам технического регулирования, а также правила идентификации продукции, формы, схемы и процедуры оценки соответствия. В технических регламентах Союза также могут содержаться требования к терминологии, упаковке, маркировке, этикеткам и правилам их нанесения, санитарные требования и процедуры, а также ветеринарно-санитарные и карантинные фитосанитарные требования, имеющие общий характер.</a:t>
            </a:r>
          </a:p>
          <a:p>
            <a:pPr algn="just" fontAlgn="base"/>
            <a:r>
              <a:rPr lang="ru-RU" dirty="0" smtClean="0">
                <a:latin typeface="Times New Roman" pitchFamily="18" charset="0"/>
                <a:cs typeface="Times New Roman" pitchFamily="18" charset="0"/>
              </a:rPr>
              <a:t>       Также </a:t>
            </a:r>
            <a:r>
              <a:rPr lang="ru-RU" dirty="0">
                <a:latin typeface="Times New Roman" pitchFamily="18" charset="0"/>
                <a:cs typeface="Times New Roman" pitchFamily="18" charset="0"/>
              </a:rPr>
              <a:t>могут содержаться специальные требования к продукции или к продукции и связанным с требованиями к продукции процессам проектирования (включая изыскания), производства, строительства, монтажа, наладки, эксплуатации, хранения, перевозки, реализации и утилизации, требования к терминологии, упаковке, маркировке, этикеткам и правилам их нанесения, обеспечивающие защиту отдельных категорий граждан (несовершеннолетних, беременных женщин, кормящих матерей, инвалидов</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41365988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3143" y="394692"/>
            <a:ext cx="10276113" cy="6278642"/>
          </a:xfrm>
          <a:prstGeom prst="rect">
            <a:avLst/>
          </a:prstGeom>
        </p:spPr>
        <p:txBody>
          <a:bodyPr wrap="square">
            <a:spAutoFit/>
          </a:bodyPr>
          <a:lstStyle/>
          <a:p>
            <a:pPr algn="ctr" fontAlgn="base"/>
            <a:r>
              <a:rPr lang="ru-RU" sz="2400" b="1" dirty="0">
                <a:latin typeface="Times New Roman" pitchFamily="18" charset="0"/>
                <a:cs typeface="Times New Roman" pitchFamily="18" charset="0"/>
              </a:rPr>
              <a:t>Выявление «недобросовестных» компаний по оказанию </a:t>
            </a:r>
            <a:r>
              <a:rPr lang="ru-RU" sz="2400" b="1" dirty="0" smtClean="0">
                <a:latin typeface="Times New Roman" pitchFamily="18" charset="0"/>
                <a:cs typeface="Times New Roman" pitchFamily="18" charset="0"/>
              </a:rPr>
              <a:t>услуг</a:t>
            </a:r>
          </a:p>
          <a:p>
            <a:pPr algn="just" fontAlgn="base"/>
            <a:endParaRPr lang="ru-RU" dirty="0">
              <a:latin typeface="Times New Roman" pitchFamily="18" charset="0"/>
              <a:cs typeface="Times New Roman" pitchFamily="18" charset="0"/>
            </a:endParaRPr>
          </a:p>
          <a:p>
            <a:pPr algn="just" fontAlgn="base"/>
            <a:r>
              <a:rPr lang="ru-RU" dirty="0" smtClean="0">
                <a:latin typeface="Times New Roman" pitchFamily="18" charset="0"/>
                <a:cs typeface="Times New Roman" pitchFamily="18" charset="0"/>
              </a:rPr>
              <a:t>         В </a:t>
            </a:r>
            <a:r>
              <a:rPr lang="ru-RU" dirty="0">
                <a:latin typeface="Times New Roman" pitchFamily="18" charset="0"/>
                <a:cs typeface="Times New Roman" pitchFamily="18" charset="0"/>
              </a:rPr>
              <a:t>стране проводится комплексная работа по наведению порядка в сфере сертификации продукции с целью выявления «недобросовестных» компаний по оказанию услуг по сертификации и испытаний.</a:t>
            </a:r>
          </a:p>
          <a:p>
            <a:pPr algn="just" fontAlgn="base"/>
            <a:r>
              <a:rPr lang="ru-RU" dirty="0" smtClean="0">
                <a:latin typeface="Times New Roman" pitchFamily="18" charset="0"/>
                <a:cs typeface="Times New Roman" pitchFamily="18" charset="0"/>
              </a:rPr>
              <a:t>       В </a:t>
            </a:r>
            <a:r>
              <a:rPr lang="ru-RU" dirty="0">
                <a:latin typeface="Times New Roman" pitchFamily="18" charset="0"/>
                <a:cs typeface="Times New Roman" pitchFamily="18" charset="0"/>
              </a:rPr>
              <a:t>результате этого, на сегодняшний день отменено действие 1009 документов по подтверждению соответствия, выданные органами по сертификации продукции стран ЕАЭС, тем самым запрещен ввоз опасной продукции на сумму более 1 млрд </a:t>
            </a:r>
            <a:r>
              <a:rPr lang="ru-RU" dirty="0" err="1">
                <a:latin typeface="Times New Roman" pitchFamily="18" charset="0"/>
                <a:cs typeface="Times New Roman" pitchFamily="18" charset="0"/>
              </a:rPr>
              <a:t>тг</a:t>
            </a:r>
            <a:r>
              <a:rPr lang="ru-RU" dirty="0">
                <a:latin typeface="Times New Roman" pitchFamily="18" charset="0"/>
                <a:cs typeface="Times New Roman" pitchFamily="18" charset="0"/>
              </a:rPr>
              <a:t>.</a:t>
            </a:r>
          </a:p>
          <a:p>
            <a:pPr algn="just" fontAlgn="base"/>
            <a:r>
              <a:rPr lang="ru-RU" dirty="0" smtClean="0">
                <a:latin typeface="Times New Roman" pitchFamily="18" charset="0"/>
                <a:cs typeface="Times New Roman" pitchFamily="18" charset="0"/>
              </a:rPr>
              <a:t>        В первое </a:t>
            </a:r>
            <a:r>
              <a:rPr lang="ru-RU" dirty="0">
                <a:latin typeface="Times New Roman" pitchFamily="18" charset="0"/>
                <a:cs typeface="Times New Roman" pitchFamily="18" charset="0"/>
              </a:rPr>
              <a:t>полугодие 2020 года охвачено проверками 62 субъекта контроля из которых 35 завершены с отрицательными результатами. Кроме того, по результатам совместных проверок с другими государственными органами проверены 94 субъекта контроля из которых 43 завершены с отрицательными результатами. В итоге выписано штрафов на сумму более 37 млн </a:t>
            </a:r>
            <a:r>
              <a:rPr lang="ru-RU" dirty="0" err="1">
                <a:latin typeface="Times New Roman" pitchFamily="18" charset="0"/>
                <a:cs typeface="Times New Roman" pitchFamily="18" charset="0"/>
              </a:rPr>
              <a:t>тг</a:t>
            </a:r>
            <a:r>
              <a:rPr lang="ru-RU" dirty="0">
                <a:latin typeface="Times New Roman" pitchFamily="18" charset="0"/>
                <a:cs typeface="Times New Roman" pitchFamily="18" charset="0"/>
              </a:rPr>
              <a:t>.</a:t>
            </a:r>
          </a:p>
          <a:p>
            <a:pPr algn="just" fontAlgn="base"/>
            <a:r>
              <a:rPr lang="ru-RU" dirty="0">
                <a:latin typeface="Times New Roman" pitchFamily="18" charset="0"/>
                <a:cs typeface="Times New Roman" pitchFamily="18" charset="0"/>
              </a:rPr>
              <a:t>Также в рамках проведения мониторинга деятельности субъектов аккредитации с июня 2019 года по июнь 2020 года отозваны аттестаты аккредитации 97 органов (субъектов аккредитации).</a:t>
            </a:r>
          </a:p>
          <a:p>
            <a:pPr algn="just" fontAlgn="base"/>
            <a:r>
              <a:rPr lang="ru-RU" dirty="0">
                <a:latin typeface="Times New Roman" pitchFamily="18" charset="0"/>
                <a:cs typeface="Times New Roman" pitchFamily="18" charset="0"/>
              </a:rPr>
              <a:t>В рамках проведения мониторинга деятельности субъектов аккредитации за 6 месяцев 2020 года были выявлены нарушения по 428 документам подтверждения соответствия, из них:</a:t>
            </a:r>
          </a:p>
          <a:p>
            <a:pPr marL="285750" indent="-285750" algn="just" fontAlgn="base">
              <a:buFont typeface="Arial" pitchFamily="34" charset="0"/>
              <a:buChar char="•"/>
            </a:pPr>
            <a:r>
              <a:rPr lang="ru-RU" dirty="0" smtClean="0">
                <a:latin typeface="Times New Roman" pitchFamily="18" charset="0"/>
                <a:cs typeface="Times New Roman" pitchFamily="18" charset="0"/>
              </a:rPr>
              <a:t>85 </a:t>
            </a:r>
            <a:r>
              <a:rPr lang="ru-RU" dirty="0">
                <a:latin typeface="Times New Roman" pitchFamily="18" charset="0"/>
                <a:cs typeface="Times New Roman" pitchFamily="18" charset="0"/>
              </a:rPr>
              <a:t>сертификатов соответствия КЗ формы на серийное производство, 59 сертификатов соответствия КЗ формы на партию продукции;</a:t>
            </a:r>
          </a:p>
          <a:p>
            <a:pPr marL="285750" indent="-285750" algn="just" fontAlgn="base">
              <a:buFont typeface="Arial" pitchFamily="34" charset="0"/>
              <a:buChar char="•"/>
            </a:pPr>
            <a:r>
              <a:rPr lang="ru-RU" dirty="0" smtClean="0">
                <a:latin typeface="Times New Roman" pitchFamily="18" charset="0"/>
                <a:cs typeface="Times New Roman" pitchFamily="18" charset="0"/>
              </a:rPr>
              <a:t>67 </a:t>
            </a:r>
            <a:r>
              <a:rPr lang="ru-RU" dirty="0">
                <a:latin typeface="Times New Roman" pitchFamily="18" charset="0"/>
                <a:cs typeface="Times New Roman" pitchFamily="18" charset="0"/>
              </a:rPr>
              <a:t>сертификатов соответствия ЕАЭС на серийное производство, 28 сертификатов соответствия ЕАЭС на партию продукции;</a:t>
            </a:r>
          </a:p>
          <a:p>
            <a:pPr marL="285750" indent="-285750" algn="just" fontAlgn="base">
              <a:buFont typeface="Arial" pitchFamily="34" charset="0"/>
              <a:buChar char="•"/>
            </a:pPr>
            <a:r>
              <a:rPr lang="ru-RU" dirty="0" smtClean="0">
                <a:latin typeface="Times New Roman" pitchFamily="18" charset="0"/>
                <a:cs typeface="Times New Roman" pitchFamily="18" charset="0"/>
              </a:rPr>
              <a:t>89 </a:t>
            </a:r>
            <a:r>
              <a:rPr lang="ru-RU" dirty="0">
                <a:latin typeface="Times New Roman" pitchFamily="18" charset="0"/>
                <a:cs typeface="Times New Roman" pitchFamily="18" charset="0"/>
              </a:rPr>
              <a:t>деклараций о соответствии ЕАЭС на серийное производство, 100 деклараций о соответствии ЕАЭС на партию продукции</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5100308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83079" y="572617"/>
            <a:ext cx="10524227" cy="5632311"/>
          </a:xfrm>
          <a:prstGeom prst="rect">
            <a:avLst/>
          </a:prstGeom>
        </p:spPr>
        <p:txBody>
          <a:bodyPr wrap="square">
            <a:spAutoFit/>
          </a:bodyPr>
          <a:lstStyle/>
          <a:p>
            <a:pPr algn="just" fontAlgn="base"/>
            <a:r>
              <a:rPr lang="ru-RU" dirty="0" smtClean="0">
                <a:latin typeface="Times New Roman" pitchFamily="18" charset="0"/>
                <a:cs typeface="Times New Roman" pitchFamily="18" charset="0"/>
              </a:rPr>
              <a:t>        На </a:t>
            </a:r>
            <a:r>
              <a:rPr lang="ru-RU" dirty="0">
                <a:latin typeface="Times New Roman" pitchFamily="18" charset="0"/>
                <a:cs typeface="Times New Roman" pitchFamily="18" charset="0"/>
              </a:rPr>
              <a:t>территории Республики Казахстан документы по стандартизации могут применяться при разработке национальных и межгосударственных стандартов, национальных классификаторов технико-экономической информации, правил, норм и рекомендаций, посредством включения в национальный план стандартизации, утверждаемый уполномоченным органом в сфере стандартизации и (или) выполнения в инициативном порядке. Требования документов по стандартизации могут применяться в полном объеме или частично, что определяется степенью их соответствия.</a:t>
            </a:r>
          </a:p>
          <a:p>
            <a:pPr algn="just" fontAlgn="base"/>
            <a:r>
              <a:rPr lang="ru-RU" dirty="0" smtClean="0">
                <a:latin typeface="Times New Roman" pitchFamily="18" charset="0"/>
                <a:cs typeface="Times New Roman" pitchFamily="18" charset="0"/>
              </a:rPr>
              <a:t>      Документы </a:t>
            </a:r>
            <a:r>
              <a:rPr lang="ru-RU" dirty="0">
                <a:latin typeface="Times New Roman" pitchFamily="18" charset="0"/>
                <a:cs typeface="Times New Roman" pitchFamily="18" charset="0"/>
              </a:rPr>
              <a:t>по стандартизации применяются на территории Республики Казахстан:</a:t>
            </a:r>
          </a:p>
          <a:p>
            <a:pPr algn="just" fontAlgn="base"/>
            <a:r>
              <a:rPr lang="ru-RU" dirty="0">
                <a:latin typeface="Times New Roman" pitchFamily="18" charset="0"/>
                <a:cs typeface="Times New Roman" pitchFamily="18" charset="0"/>
              </a:rPr>
              <a:t>1) посредством принятия их в качестве национальных и межгосударственных стандартов, национальных классификаторов технико-экономической информации, правил, норм и рекомендаций;</a:t>
            </a:r>
          </a:p>
          <a:p>
            <a:pPr algn="just" fontAlgn="base"/>
            <a:r>
              <a:rPr lang="ru-RU" dirty="0">
                <a:latin typeface="Times New Roman" pitchFamily="18" charset="0"/>
                <a:cs typeface="Times New Roman" pitchFamily="18" charset="0"/>
              </a:rPr>
              <a:t>2) в качестве стандартов организаций для реализации целей организации, если иное не установлено законодательством Республики Казахстан.</a:t>
            </a:r>
          </a:p>
          <a:p>
            <a:pPr algn="just" fontAlgn="base"/>
            <a:r>
              <a:rPr lang="ru-RU" dirty="0">
                <a:latin typeface="Times New Roman" pitchFamily="18" charset="0"/>
                <a:cs typeface="Times New Roman" pitchFamily="18" charset="0"/>
              </a:rPr>
              <a:t>Для определения взаимосвязи национальных и межгосударственных стандартов, с соответствующими документами по стандартизации устанавливаются три степени соответствия:</a:t>
            </a:r>
          </a:p>
          <a:p>
            <a:pPr algn="just" fontAlgn="base"/>
            <a:r>
              <a:rPr lang="ru-RU" dirty="0">
                <a:latin typeface="Times New Roman" pitchFamily="18" charset="0"/>
                <a:cs typeface="Times New Roman" pitchFamily="18" charset="0"/>
              </a:rPr>
              <a:t>1) идентичная (эквивалентная);</a:t>
            </a:r>
          </a:p>
          <a:p>
            <a:pPr algn="just" fontAlgn="base"/>
            <a:r>
              <a:rPr lang="ru-RU" dirty="0">
                <a:latin typeface="Times New Roman" pitchFamily="18" charset="0"/>
                <a:cs typeface="Times New Roman" pitchFamily="18" charset="0"/>
              </a:rPr>
              <a:t>2) модифицированная (внесение изменений);</a:t>
            </a:r>
          </a:p>
          <a:p>
            <a:pPr algn="just" fontAlgn="base"/>
            <a:r>
              <a:rPr lang="ru-RU" dirty="0">
                <a:latin typeface="Times New Roman" pitchFamily="18" charset="0"/>
                <a:cs typeface="Times New Roman" pitchFamily="18" charset="0"/>
              </a:rPr>
              <a:t>3) неэквивалентная.</a:t>
            </a:r>
          </a:p>
          <a:p>
            <a:pPr algn="just" fontAlgn="base"/>
            <a:r>
              <a:rPr lang="ru-RU" dirty="0">
                <a:latin typeface="Times New Roman" pitchFamily="18" charset="0"/>
                <a:cs typeface="Times New Roman" pitchFamily="18" charset="0"/>
              </a:rPr>
              <a:t>Степень их соответствия обозначается следующими индексами, при:</a:t>
            </a:r>
          </a:p>
          <a:p>
            <a:pPr algn="just" fontAlgn="base"/>
            <a:r>
              <a:rPr lang="ru-RU" dirty="0">
                <a:latin typeface="Times New Roman" pitchFamily="18" charset="0"/>
                <a:cs typeface="Times New Roman" pitchFamily="18" charset="0"/>
              </a:rPr>
              <a:t>1) IDT - идентичности требований;</a:t>
            </a:r>
          </a:p>
          <a:p>
            <a:pPr algn="just" fontAlgn="base"/>
            <a:r>
              <a:rPr lang="ru-RU" dirty="0">
                <a:latin typeface="Times New Roman" pitchFamily="18" charset="0"/>
                <a:cs typeface="Times New Roman" pitchFamily="18" charset="0"/>
              </a:rPr>
              <a:t>2) MOD - модифицированном стандарте;</a:t>
            </a:r>
          </a:p>
          <a:p>
            <a:pPr algn="just" fontAlgn="base"/>
            <a:r>
              <a:rPr lang="ru-RU" dirty="0">
                <a:latin typeface="Times New Roman" pitchFamily="18" charset="0"/>
                <a:cs typeface="Times New Roman" pitchFamily="18" charset="0"/>
              </a:rPr>
              <a:t>3) NEQ - неэквивалентности требований.</a:t>
            </a:r>
          </a:p>
        </p:txBody>
      </p:sp>
    </p:spTree>
    <p:extLst>
      <p:ext uri="{BB962C8B-B14F-4D97-AF65-F5344CB8AC3E}">
        <p14:creationId xmlns:p14="http://schemas.microsoft.com/office/powerpoint/2010/main" val="22299431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8355" y="762876"/>
            <a:ext cx="10058400" cy="4801314"/>
          </a:xfrm>
          <a:prstGeom prst="rect">
            <a:avLst/>
          </a:prstGeom>
        </p:spPr>
        <p:txBody>
          <a:bodyPr wrap="square">
            <a:spAutoFit/>
          </a:bodyPr>
          <a:lstStyle/>
          <a:p>
            <a:pPr algn="just" fontAlgn="base"/>
            <a:r>
              <a:rPr lang="ru-RU" dirty="0" smtClean="0">
                <a:latin typeface="Times New Roman" pitchFamily="18" charset="0"/>
                <a:cs typeface="Times New Roman" pitchFamily="18" charset="0"/>
              </a:rPr>
              <a:t>        Субъекты </a:t>
            </a:r>
            <a:r>
              <a:rPr lang="ru-RU" dirty="0">
                <a:latin typeface="Times New Roman" pitchFamily="18" charset="0"/>
                <a:cs typeface="Times New Roman" pitchFamily="18" charset="0"/>
              </a:rPr>
              <a:t>национальной системы стандартизации могут применять документы по стандартизации для реализации целей организации в качестве основы при разработке стандартов организаций, если иное не установлено законодательством Республики Казахстан.</a:t>
            </a:r>
          </a:p>
          <a:p>
            <a:pPr algn="just" fontAlgn="base"/>
            <a:r>
              <a:rPr lang="ru-RU" dirty="0" smtClean="0">
                <a:latin typeface="Times New Roman" pitchFamily="18" charset="0"/>
                <a:cs typeface="Times New Roman" pitchFamily="18" charset="0"/>
              </a:rPr>
              <a:t>       По </a:t>
            </a:r>
            <a:r>
              <a:rPr lang="ru-RU" dirty="0">
                <a:latin typeface="Times New Roman" pitchFamily="18" charset="0"/>
                <a:cs typeface="Times New Roman" pitchFamily="18" charset="0"/>
              </a:rPr>
              <a:t>инициативе организаций, в порядке определенном основополагающими национальными стандартами, проводится экспертиза принимаемых ими проектов стандартов организаций.</a:t>
            </a:r>
          </a:p>
          <a:p>
            <a:pPr algn="just" fontAlgn="base"/>
            <a:r>
              <a:rPr lang="ru-RU" dirty="0">
                <a:latin typeface="Times New Roman" pitchFamily="18" charset="0"/>
                <a:cs typeface="Times New Roman" pitchFamily="18" charset="0"/>
              </a:rPr>
              <a:t>При проектировании, строительстве, реконструкции, проведении технического перевооружения, расширения, капитального ремонта и эксплуатации объектов промышленных предприятий на территории специальных экономических зон, а также включенных в республиканскую карту индустриализации, допускается прямое применение документов по стандартизации.</a:t>
            </a:r>
          </a:p>
          <a:p>
            <a:pPr algn="just" fontAlgn="base"/>
            <a:r>
              <a:rPr lang="ru-RU" dirty="0" smtClean="0">
                <a:latin typeface="Times New Roman" pitchFamily="18" charset="0"/>
                <a:cs typeface="Times New Roman" pitchFamily="18" charset="0"/>
              </a:rPr>
              <a:t>      Одними </a:t>
            </a:r>
            <a:r>
              <a:rPr lang="ru-RU" dirty="0">
                <a:latin typeface="Times New Roman" pitchFamily="18" charset="0"/>
                <a:cs typeface="Times New Roman" pitchFamily="18" charset="0"/>
              </a:rPr>
              <a:t>из необходимых условий для применения документов по стандартизации являются:</a:t>
            </a:r>
          </a:p>
          <a:p>
            <a:pPr algn="just" fontAlgn="base"/>
            <a:r>
              <a:rPr lang="ru-RU" dirty="0">
                <a:latin typeface="Times New Roman" pitchFamily="18" charset="0"/>
                <a:cs typeface="Times New Roman" pitchFamily="18" charset="0"/>
              </a:rPr>
              <a:t>1) членство Республики Казахстан в международных и региональных организациях по стандартизации, метрологии и аккредитации;</a:t>
            </a:r>
          </a:p>
          <a:p>
            <a:pPr algn="just" fontAlgn="base"/>
            <a:r>
              <a:rPr lang="ru-RU" dirty="0">
                <a:latin typeface="Times New Roman" pitchFamily="18" charset="0"/>
                <a:cs typeface="Times New Roman" pitchFamily="18" charset="0"/>
              </a:rPr>
              <a:t>2) наличие международных договоров Республики Казахстан о сотрудничестве в области стандартизации;</a:t>
            </a:r>
          </a:p>
          <a:p>
            <a:pPr algn="just" fontAlgn="base"/>
            <a:r>
              <a:rPr lang="ru-RU" dirty="0">
                <a:latin typeface="Times New Roman" pitchFamily="18" charset="0"/>
                <a:cs typeface="Times New Roman" pitchFamily="18" charset="0"/>
              </a:rPr>
              <a:t>3) наличие договора между национальным органом по стандартизации и международной или региональной организацией о сотрудничестве в сфере стандартизации;</a:t>
            </a:r>
          </a:p>
          <a:p>
            <a:pPr algn="just" fontAlgn="base"/>
            <a:r>
              <a:rPr lang="ru-RU" dirty="0">
                <a:latin typeface="Times New Roman" pitchFamily="18" charset="0"/>
                <a:cs typeface="Times New Roman" pitchFamily="18" charset="0"/>
              </a:rPr>
              <a:t>4) соблюдение требований держателей подлинников по применению документов по стандартизации.</a:t>
            </a:r>
          </a:p>
        </p:txBody>
      </p:sp>
    </p:spTree>
    <p:extLst>
      <p:ext uri="{BB962C8B-B14F-4D97-AF65-F5344CB8AC3E}">
        <p14:creationId xmlns:p14="http://schemas.microsoft.com/office/powerpoint/2010/main" val="38964139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586596" y="1118915"/>
            <a:ext cx="10108412"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В отличие от систем разработки стандартов других стран содружеств независимых государств, казахстанская система систематически рассматривает точки зрения всех заинтересованных сторон, добиваясь создания наиболее эффективных стандартов во всем мире. Открытость нашей системы национальных стандартов для новых участников означает, что их потребности будут быстро удовлетворены с помощью инновационных согласованных решений.   На протяжении последних десяти лет, организации по стандартизации РК (Комитет по техническому регулированию и метрологии) – делало это путем подготовки и публикации Национальной стратегии стандартизации. </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ru-RU" sz="1600" dirty="0" smtClean="0">
                <a:solidFill>
                  <a:srgbClr val="000000"/>
                </a:solidFill>
                <a:latin typeface="Times New Roman" pitchFamily="18" charset="0"/>
                <a:cs typeface="Times New Roman" pitchFamily="18" charset="0"/>
              </a:rPr>
              <a:t>       С</a:t>
            </a: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тандарты и системы оценки соответствия РК нацелены на непрерывное улучшение удовлетворения потребностей промышленности, правительства и потребителей. Сильная, гибкая и активная система имеет встроенные процедуры, обеспечивающие прозрачность и открытость, процедуры утверждения и выпуска стандартов, и обязательный пересмотр всех стандартов, что обеспечивает их постоянную работоспособность. Стратегия развития стандартизации РК описывает систему национальных стандартов и предлагает стратегические инициативы и рекомендации, которые могут быть применены в различных секторах национальной экономики. Этот ориентированный на конкретную задачу подход позволяет заинтересованным сторонам рассматривать свои собственные проблемы и разрабатывать методы работы, которые пригодны для решения актуальных проблем, поскольку не существует единственной системы стандартов, которая могла бы удовлетворить все потребности. </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0121820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517585" y="599106"/>
            <a:ext cx="10541479"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000000"/>
                </a:solidFill>
                <a:effectLst/>
                <a:latin typeface="Times New Roman" pitchFamily="18" charset="0"/>
                <a:cs typeface="Times New Roman" pitchFamily="18" charset="0"/>
              </a:rPr>
              <a:t>        Государственный фонд стандартов в РК</a:t>
            </a: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 представляет собой совокупность документов по стандартизации, метрологии и сертификации,</a:t>
            </a:r>
            <a:r>
              <a:rPr kumimoji="0" lang="ru-RU" sz="1600" b="0" i="0" u="none" strike="noStrike" cap="none" normalizeH="0" dirty="0" smtClean="0">
                <a:ln>
                  <a:noFill/>
                </a:ln>
                <a:solidFill>
                  <a:srgbClr val="000000"/>
                </a:solidFill>
                <a:effectLst/>
                <a:latin typeface="Times New Roman" pitchFamily="18" charset="0"/>
                <a:cs typeface="Times New Roman" pitchFamily="18" charset="0"/>
              </a:rPr>
              <a:t> </a:t>
            </a: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содержащих установленные для многократного применения нормы, правила и характеристики, касающиеся продукции, работ и услуг.</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000000"/>
                </a:solidFill>
                <a:effectLst/>
                <a:latin typeface="Times New Roman" pitchFamily="18" charset="0"/>
                <a:cs typeface="Times New Roman" pitchFamily="18" charset="0"/>
              </a:rPr>
              <a:t>       Государственный фонд стандартов </a:t>
            </a: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формируется из информационных  органов:</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       - Комитета по техническому регулированию и метрологии РК;</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       - его территориальных органов и структурных подразделений;</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       - министерств (ведомств);</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       - государственных комитетов;</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       - центральных исполнительных органов;</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       - юридических лиц.</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       В состав Государственного фонда входят следующие документы:</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       - нормативные акты РК;</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       - государственные реестры;</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       - межгосударственные стандарты;</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       - государственные стандарты;</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       - технические условия;</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       - правила;</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       - руководящие документы;</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       - классификаторы технико-экономической и социальной информации;</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       - санитарные нормы и правила;</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       - строительные нормы и правила.</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4989590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569343" y="552466"/>
            <a:ext cx="10230928"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342900" algn="just"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В настоящее время Государственный фонд стандартов насчитывает более 70 000 нормативных документов по стандартизации. Основными проблемами формирования фонда стандартов является:</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       - своевременное обновление содержания документов;</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       - своевременное тиражирование и распространение документов;</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       - достижение высокого уровня автоматизации;</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       - повышение качества и увеличение количества разрабатываемых документов;</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lang="ru-RU" sz="2000" dirty="0">
                <a:solidFill>
                  <a:srgbClr val="000000"/>
                </a:solidFill>
                <a:latin typeface="Times New Roman" pitchFamily="18" charset="0"/>
                <a:cs typeface="Times New Roman" pitchFamily="18" charset="0"/>
              </a:rPr>
              <a:t> </a:t>
            </a:r>
            <a:r>
              <a:rPr lang="ru-RU" sz="2000" dirty="0" smtClean="0">
                <a:solidFill>
                  <a:srgbClr val="000000"/>
                </a:solidFill>
                <a:latin typeface="Times New Roman" pitchFamily="18" charset="0"/>
                <a:cs typeface="Times New Roman" pitchFamily="18" charset="0"/>
              </a:rPr>
              <a:t>      </a:t>
            </a: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 гармонизация требований национальных стандартов с международными требованиями;</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       - своевременный пересмотр и отмена стандартов;</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       - обеспечение качественного перевода международных стандартов и национальных стандартов зарубежных стран, повышение степени обеспеченности ими.</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К числу важнейших задач по развитию существующего Государственного фонда относятся:</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 развитие материально-технической базы информационных фондов;</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 создание банков данных по стандартизации, метрологии и сертификации в отраслях экономики;</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Times New Roman" pitchFamily="18" charset="0"/>
                <a:cs typeface="Times New Roman" pitchFamily="18" charset="0"/>
              </a:rPr>
              <a:t>-обеспечение координации работ по развитию информационных фондов.</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7778008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569342" y="702144"/>
            <a:ext cx="10351699" cy="553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000000"/>
                </a:solidFill>
                <a:effectLst/>
                <a:latin typeface="Times New Roman" pitchFamily="18" charset="0"/>
                <a:cs typeface="Times New Roman" pitchFamily="18" charset="0"/>
              </a:rPr>
              <a:t>        Технический комитет по стандартизации</a:t>
            </a: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 в области информационных технологий будет решать задачи в области информационных технологий, создания, внедрения и совершенствования системы информационного обеспечения в области стандартизации, метрологии и сертификации. Информационные фонды государственных предприятий Комитета по техническому регулированию и метрологии являются основными формирователями фонда стандартов. Так, в настоящее время фонд является единственным фондом в республике, который получает международные стандарты ИСО, МОЗМ и зарубежные стандарты.</a:t>
            </a:r>
            <a:b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b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sz="1600" b="1" i="0" u="none" strike="noStrike" cap="none" normalizeH="0" baseline="0" dirty="0" smtClean="0">
                <a:ln>
                  <a:noFill/>
                </a:ln>
                <a:solidFill>
                  <a:srgbClr val="000000"/>
                </a:solidFill>
                <a:effectLst/>
                <a:latin typeface="Times New Roman" pitchFamily="18" charset="0"/>
                <a:cs typeface="Times New Roman" pitchFamily="18" charset="0"/>
              </a:rPr>
              <a:t>Специализированные фонды</a:t>
            </a: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 формируются соответствующими органами государственного управления и включают специальные документы по безопасности продукции, работ и услуг: санитарные нормы и правила, медико-биологические требования, ветеринарные правила, строительные нормы и правила, фармакопейные статьи .</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Таким образом, для </a:t>
            </a:r>
            <a:r>
              <a:rPr kumimoji="0" lang="kk-KZ" sz="1600" b="0" i="0" u="none" strike="noStrike" cap="none" normalizeH="0" baseline="0" dirty="0" smtClean="0">
                <a:ln>
                  <a:noFill/>
                </a:ln>
                <a:solidFill>
                  <a:srgbClr val="000000"/>
                </a:solidFill>
                <a:effectLst/>
                <a:latin typeface="Times New Roman" pitchFamily="18" charset="0"/>
                <a:cs typeface="Times New Roman" pitchFamily="18" charset="0"/>
              </a:rPr>
              <a:t>функционирования и соответствия  национальной системы стандартизации РК международным требованиям, Комитет по техническому регулированию и метрологии РК должен обеспечивать постоянное пополнение ГФС как стандартами РК, так и международными и зарубежными стандартами. Для этого в частности, необходимо:</a:t>
            </a:r>
            <a:endParaRPr kumimoji="0" lang="kk-KZ"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rgbClr val="000000"/>
                </a:solidFill>
                <a:effectLst/>
                <a:latin typeface="Times New Roman" pitchFamily="18" charset="0"/>
                <a:cs typeface="Times New Roman" pitchFamily="18" charset="0"/>
              </a:rPr>
              <a:t>- определить перечень стран мира, национальные стандарты которых представляют интерес для РК и заключить соответствующими национальными органами по стандартизации двухсторонние соглашения;</a:t>
            </a:r>
            <a:endParaRPr kumimoji="0" lang="kk-KZ"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rgbClr val="000000"/>
                </a:solidFill>
                <a:effectLst/>
                <a:latin typeface="Times New Roman" pitchFamily="18" charset="0"/>
                <a:cs typeface="Times New Roman" pitchFamily="18" charset="0"/>
              </a:rPr>
              <a:t>- обеспечивать постоянное членство РК в международных организациях ИСО и МОЗМ;</a:t>
            </a:r>
            <a:endParaRPr kumimoji="0" lang="kk-KZ"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rgbClr val="000000"/>
                </a:solidFill>
                <a:effectLst/>
                <a:latin typeface="Times New Roman" pitchFamily="18" charset="0"/>
                <a:cs typeface="Times New Roman" pitchFamily="18" charset="0"/>
              </a:rPr>
              <a:t>- ускорить работы по вступлению РК в Международную электротехническую комиссию (МЭК);</a:t>
            </a:r>
            <a:endParaRPr kumimoji="0" lang="kk-KZ"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rgbClr val="000000"/>
                </a:solidFill>
                <a:effectLst/>
                <a:latin typeface="Times New Roman" pitchFamily="18" charset="0"/>
                <a:cs typeface="Times New Roman" pitchFamily="18" charset="0"/>
              </a:rPr>
              <a:t>- принимать активное участие в работе Межгосударственного совета по стандартизации (стран СНГ), межрегиональной организации по стандартизации исламских государств, Межгосударственной научно-технической комиссии по стандартизации и техническому нормированию в строительстве, межгосударственных технических комитетов.</a:t>
            </a:r>
            <a:endParaRPr kumimoji="0" lang="kk-KZ"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kk-KZ"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5579227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rot="20949701">
            <a:off x="932728" y="1338519"/>
            <a:ext cx="7531497" cy="1204306"/>
          </a:xfrm>
        </p:spPr>
        <p:txBody>
          <a:bodyPr/>
          <a:lstStyle/>
          <a:p>
            <a:r>
              <a:rPr lang="ru-RU" b="1" dirty="0" smtClean="0">
                <a:latin typeface="Times New Roman" pitchFamily="18" charset="0"/>
                <a:cs typeface="Times New Roman" pitchFamily="18" charset="0"/>
              </a:rPr>
              <a:t>Спасибо за внимание!</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196122951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Соседство">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седство">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Углы">
  <a:themeElements>
    <a:clrScheme name="Углы">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Углы">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Углы">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39</TotalTime>
  <Words>1445</Words>
  <Application>Microsoft Office PowerPoint</Application>
  <PresentationFormat>Произвольный</PresentationFormat>
  <Paragraphs>105</Paragraphs>
  <Slides>15</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15</vt:i4>
      </vt:variant>
    </vt:vector>
  </HeadingPairs>
  <TitlesOfParts>
    <vt:vector size="17" baseType="lpstr">
      <vt:lpstr>Соседство</vt:lpstr>
      <vt:lpstr>Углы</vt:lpstr>
      <vt:lpstr>Состояние и основные тенденции развития сертификациии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Company>diakov.net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RePack by Diakov</dc:creator>
  <cp:lastModifiedBy>Admin</cp:lastModifiedBy>
  <cp:revision>5</cp:revision>
  <dcterms:created xsi:type="dcterms:W3CDTF">2020-10-13T02:55:34Z</dcterms:created>
  <dcterms:modified xsi:type="dcterms:W3CDTF">2020-11-03T06:27:14Z</dcterms:modified>
</cp:coreProperties>
</file>